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63f8f66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63f8f66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d63f8f66a3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d63f8f66a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mt="23000"/>
          </a:blip>
          <a:stretch>
            <a:fillRect/>
          </a:stretch>
        </p:blipFill>
        <p:spPr>
          <a:xfrm>
            <a:off x="-1645" y="0"/>
            <a:ext cx="9148471" cy="5143500"/>
          </a:xfrm>
          <a:prstGeom prst="rect">
            <a:avLst/>
          </a:prstGeom>
          <a:noFill/>
          <a:ln>
            <a:noFill/>
          </a:ln>
        </p:spPr>
      </p:pic>
      <p:sp>
        <p:nvSpPr>
          <p:cNvPr id="73" name="Google Shape;73;p13"/>
          <p:cNvSpPr txBox="1"/>
          <p:nvPr>
            <p:ph type="ctrTitle"/>
          </p:nvPr>
        </p:nvSpPr>
        <p:spPr>
          <a:xfrm>
            <a:off x="539088" y="30126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5600">
                <a:solidFill>
                  <a:srgbClr val="FFFFFF"/>
                </a:solidFill>
              </a:rPr>
              <a:t>Clasificación</a:t>
            </a:r>
            <a:r>
              <a:rPr lang="es">
                <a:solidFill>
                  <a:srgbClr val="FFFFFF"/>
                </a:solidFill>
              </a:rPr>
              <a:t> </a:t>
            </a:r>
            <a:r>
              <a:rPr lang="es">
                <a:solidFill>
                  <a:srgbClr val="3C78D8"/>
                </a:solidFill>
              </a:rPr>
              <a:t>jugadores FIFA 2021</a:t>
            </a:r>
            <a:endParaRPr>
              <a:solidFill>
                <a:srgbClr val="3C78D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33950" y="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800">
                <a:solidFill>
                  <a:schemeClr val="dk2"/>
                </a:solidFill>
              </a:rPr>
              <a:t>INDICE</a:t>
            </a:r>
            <a:endParaRPr sz="3800">
              <a:solidFill>
                <a:schemeClr val="dk2"/>
              </a:solidFill>
            </a:endParaRPr>
          </a:p>
        </p:txBody>
      </p:sp>
      <p:pic>
        <p:nvPicPr>
          <p:cNvPr id="79" name="Google Shape;79;p14"/>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
        <p:nvSpPr>
          <p:cNvPr id="80" name="Google Shape;80;p14"/>
          <p:cNvSpPr txBox="1"/>
          <p:nvPr>
            <p:ph type="title"/>
          </p:nvPr>
        </p:nvSpPr>
        <p:spPr>
          <a:xfrm>
            <a:off x="233950" y="1167550"/>
            <a:ext cx="4045200" cy="3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2400">
                <a:solidFill>
                  <a:schemeClr val="dk2"/>
                </a:solidFill>
              </a:rPr>
              <a:t>1- </a:t>
            </a:r>
            <a:r>
              <a:rPr b="0" lang="es" sz="2400">
                <a:solidFill>
                  <a:schemeClr val="dk2"/>
                </a:solidFill>
              </a:rPr>
              <a:t>Introducción</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s" sz="2400">
                <a:solidFill>
                  <a:schemeClr val="dk2"/>
                </a:solidFill>
              </a:rPr>
              <a:t>2-</a:t>
            </a:r>
            <a:r>
              <a:rPr b="0" lang="es" sz="2400">
                <a:solidFill>
                  <a:schemeClr val="dk2"/>
                </a:solidFill>
              </a:rPr>
              <a:t> </a:t>
            </a:r>
            <a:r>
              <a:rPr b="0" lang="es" sz="2400">
                <a:solidFill>
                  <a:schemeClr val="dk2"/>
                </a:solidFill>
              </a:rPr>
              <a:t>Abstract/</a:t>
            </a:r>
            <a:r>
              <a:rPr b="0" lang="es" sz="2400">
                <a:solidFill>
                  <a:schemeClr val="dk2"/>
                </a:solidFill>
              </a:rPr>
              <a:t>Motivación</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s" sz="2400">
                <a:solidFill>
                  <a:schemeClr val="dk2"/>
                </a:solidFill>
              </a:rPr>
              <a:t>3-</a:t>
            </a:r>
            <a:r>
              <a:rPr b="0" lang="es" sz="2400">
                <a:solidFill>
                  <a:schemeClr val="dk2"/>
                </a:solidFill>
              </a:rPr>
              <a:t> Expectativas</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s" sz="2400">
                <a:solidFill>
                  <a:schemeClr val="dk2"/>
                </a:solidFill>
              </a:rPr>
              <a:t>4-</a:t>
            </a:r>
            <a:r>
              <a:rPr b="0" lang="es" sz="2400">
                <a:solidFill>
                  <a:schemeClr val="dk2"/>
                </a:solidFill>
              </a:rPr>
              <a:t> Hipótesis</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s" sz="2400">
                <a:solidFill>
                  <a:schemeClr val="dk2"/>
                </a:solidFill>
              </a:rPr>
              <a:t>5-</a:t>
            </a:r>
            <a:r>
              <a:rPr b="0" lang="es" sz="2400">
                <a:solidFill>
                  <a:schemeClr val="dk2"/>
                </a:solidFill>
              </a:rPr>
              <a:t> EDA</a:t>
            </a:r>
            <a:endParaRPr b="0" sz="2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6920"/>
          </a:srgbClr>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Trozo de cinta adhesiva que pega una nota a la diapositiva"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3000">
                <a:solidFill>
                  <a:schemeClr val="lt2"/>
                </a:solidFill>
                <a:latin typeface="Raleway"/>
                <a:ea typeface="Raleway"/>
                <a:cs typeface="Raleway"/>
                <a:sym typeface="Raleway"/>
              </a:rPr>
              <a:t>1. Introducción</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75"/>
            <a:ext cx="3579000" cy="332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dk2"/>
                </a:solidFill>
                <a:latin typeface="Raleway"/>
                <a:ea typeface="Raleway"/>
                <a:cs typeface="Raleway"/>
                <a:sym typeface="Raleway"/>
              </a:rPr>
              <a:t> </a:t>
            </a:r>
            <a:r>
              <a:rPr lang="es" sz="1200">
                <a:latin typeface="Raleway"/>
                <a:ea typeface="Raleway"/>
                <a:cs typeface="Raleway"/>
                <a:sym typeface="Raleway"/>
              </a:rPr>
              <a:t>La clasificación es en base al campo </a:t>
            </a:r>
            <a:r>
              <a:rPr b="1" lang="es" sz="1200">
                <a:latin typeface="Raleway"/>
                <a:ea typeface="Raleway"/>
                <a:cs typeface="Raleway"/>
                <a:sym typeface="Raleway"/>
              </a:rPr>
              <a:t>OVA</a:t>
            </a:r>
            <a:r>
              <a:rPr lang="es" sz="1200">
                <a:latin typeface="Raleway"/>
                <a:ea typeface="Raleway"/>
                <a:cs typeface="Raleway"/>
                <a:sym typeface="Raleway"/>
              </a:rPr>
              <a:t> el cual resume todas las calificaciones del jugador en un solo número</a:t>
            </a:r>
            <a:endParaRPr sz="1200">
              <a:latin typeface="Raleway"/>
              <a:ea typeface="Raleway"/>
              <a:cs typeface="Raleway"/>
              <a:sym typeface="Raleway"/>
            </a:endParaRPr>
          </a:p>
          <a:p>
            <a:pPr indent="-317500" lvl="0" marL="457200" rtl="0" algn="l">
              <a:lnSpc>
                <a:spcPct val="100000"/>
              </a:lnSpc>
              <a:spcBef>
                <a:spcPts val="1300"/>
              </a:spcBef>
              <a:spcAft>
                <a:spcPts val="0"/>
              </a:spcAft>
              <a:buClr>
                <a:schemeClr val="dk1"/>
              </a:buClr>
              <a:buSzPts val="1400"/>
              <a:buFont typeface="Raleway"/>
              <a:buChar char="➔"/>
            </a:pPr>
            <a:r>
              <a:rPr b="1" lang="es" sz="1400">
                <a:solidFill>
                  <a:srgbClr val="FFFF00"/>
                </a:solidFill>
                <a:latin typeface="Raleway"/>
                <a:ea typeface="Raleway"/>
                <a:cs typeface="Raleway"/>
                <a:sym typeface="Raleway"/>
              </a:rPr>
              <a:t>Oro</a:t>
            </a:r>
            <a:br>
              <a:rPr lang="es" sz="1400">
                <a:latin typeface="Raleway"/>
                <a:ea typeface="Raleway"/>
                <a:cs typeface="Raleway"/>
                <a:sym typeface="Raleway"/>
              </a:rPr>
            </a:br>
            <a:r>
              <a:rPr lang="es" sz="1200">
                <a:latin typeface="Raleway"/>
                <a:ea typeface="Raleway"/>
                <a:cs typeface="Raleway"/>
                <a:sym typeface="Raleway"/>
              </a:rPr>
              <a:t>mayor o igual a 75 el jugador se clasifica como Oro.</a:t>
            </a:r>
            <a:endParaRPr sz="1200">
              <a:latin typeface="Raleway"/>
              <a:ea typeface="Raleway"/>
              <a:cs typeface="Raleway"/>
              <a:sym typeface="Raleway"/>
            </a:endParaRPr>
          </a:p>
          <a:p>
            <a:pPr indent="-317500" lvl="0" marL="457200" rtl="0" algn="l">
              <a:lnSpc>
                <a:spcPct val="100000"/>
              </a:lnSpc>
              <a:spcBef>
                <a:spcPts val="700"/>
              </a:spcBef>
              <a:spcAft>
                <a:spcPts val="0"/>
              </a:spcAft>
              <a:buClr>
                <a:schemeClr val="dk1"/>
              </a:buClr>
              <a:buSzPts val="1400"/>
              <a:buFont typeface="Raleway"/>
              <a:buChar char="➔"/>
            </a:pPr>
            <a:r>
              <a:rPr b="1" lang="es" sz="1400">
                <a:solidFill>
                  <a:srgbClr val="B7B7B7"/>
                </a:solidFill>
                <a:latin typeface="Raleway"/>
                <a:ea typeface="Raleway"/>
                <a:cs typeface="Raleway"/>
                <a:sym typeface="Raleway"/>
              </a:rPr>
              <a:t>Plata</a:t>
            </a:r>
            <a:br>
              <a:rPr lang="es" sz="1400">
                <a:latin typeface="Raleway"/>
                <a:ea typeface="Raleway"/>
                <a:cs typeface="Raleway"/>
                <a:sym typeface="Raleway"/>
              </a:rPr>
            </a:br>
            <a:r>
              <a:rPr lang="es" sz="1200">
                <a:latin typeface="Raleway"/>
                <a:ea typeface="Raleway"/>
                <a:cs typeface="Raleway"/>
                <a:sym typeface="Raleway"/>
              </a:rPr>
              <a:t>65 y 74 es plata</a:t>
            </a:r>
            <a:endParaRPr sz="1200">
              <a:latin typeface="Raleway"/>
              <a:ea typeface="Raleway"/>
              <a:cs typeface="Raleway"/>
              <a:sym typeface="Raleway"/>
            </a:endParaRPr>
          </a:p>
          <a:p>
            <a:pPr indent="-317500" lvl="0" marL="457200" rtl="0" algn="l">
              <a:lnSpc>
                <a:spcPct val="100000"/>
              </a:lnSpc>
              <a:spcBef>
                <a:spcPts val="700"/>
              </a:spcBef>
              <a:spcAft>
                <a:spcPts val="700"/>
              </a:spcAft>
              <a:buClr>
                <a:schemeClr val="dk1"/>
              </a:buClr>
              <a:buSzPts val="1400"/>
              <a:buFont typeface="Raleway"/>
              <a:buChar char="➔"/>
            </a:pPr>
            <a:r>
              <a:rPr b="1" lang="es" sz="1400">
                <a:solidFill>
                  <a:srgbClr val="7F6000"/>
                </a:solidFill>
                <a:latin typeface="Raleway"/>
                <a:ea typeface="Raleway"/>
                <a:cs typeface="Raleway"/>
                <a:sym typeface="Raleway"/>
              </a:rPr>
              <a:t>Bronce</a:t>
            </a:r>
            <a:br>
              <a:rPr lang="es" sz="1400">
                <a:latin typeface="Raleway"/>
                <a:ea typeface="Raleway"/>
                <a:cs typeface="Raleway"/>
                <a:sym typeface="Raleway"/>
              </a:rPr>
            </a:br>
            <a:r>
              <a:rPr lang="es" sz="1200">
                <a:latin typeface="Raleway"/>
                <a:ea typeface="Raleway"/>
                <a:cs typeface="Raleway"/>
                <a:sym typeface="Raleway"/>
              </a:rPr>
              <a:t>Sii es menor a 65 es Bronce.</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pic>
        <p:nvPicPr>
          <p:cNvPr descr="Screen Shot 2015-11-19 at 11.46.25 PM.png" id="93" name="Google Shape;93;p16"/>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94" name="Google Shape;94;p16"/>
          <p:cNvSpPr txBox="1"/>
          <p:nvPr>
            <p:ph idx="1" type="body"/>
          </p:nvPr>
        </p:nvSpPr>
        <p:spPr>
          <a:xfrm>
            <a:off x="4832750" y="205100"/>
            <a:ext cx="4033800" cy="468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rgbClr val="3C78D8"/>
              </a:solidFill>
            </a:endParaRPr>
          </a:p>
          <a:p>
            <a:pPr indent="0" lvl="0" marL="0" rtl="0" algn="l">
              <a:spcBef>
                <a:spcPts val="0"/>
              </a:spcBef>
              <a:spcAft>
                <a:spcPts val="0"/>
              </a:spcAft>
              <a:buNone/>
            </a:pPr>
            <a:r>
              <a:rPr b="1" lang="es" sz="3000">
                <a:solidFill>
                  <a:srgbClr val="3C78D8"/>
                </a:solidFill>
              </a:rPr>
              <a:t>Abstrac</a:t>
            </a:r>
            <a:endParaRPr b="1" sz="3000">
              <a:solidFill>
                <a:srgbClr val="3C78D8"/>
              </a:solidFill>
            </a:endParaRPr>
          </a:p>
          <a:p>
            <a:pPr indent="0" lvl="0" marL="0" rtl="0" algn="l">
              <a:spcBef>
                <a:spcPts val="0"/>
              </a:spcBef>
              <a:spcAft>
                <a:spcPts val="0"/>
              </a:spcAft>
              <a:buClr>
                <a:schemeClr val="dk2"/>
              </a:buClr>
              <a:buSzPts val="1100"/>
              <a:buFont typeface="Arial"/>
              <a:buNone/>
            </a:pPr>
            <a:r>
              <a:rPr lang="es" sz="1600">
                <a:latin typeface="Arial"/>
                <a:ea typeface="Arial"/>
                <a:cs typeface="Arial"/>
                <a:sym typeface="Arial"/>
              </a:rPr>
              <a:t>A</a:t>
            </a:r>
            <a:r>
              <a:rPr lang="es" sz="1600">
                <a:latin typeface="Arial"/>
                <a:ea typeface="Arial"/>
                <a:cs typeface="Arial"/>
                <a:sym typeface="Arial"/>
              </a:rPr>
              <a:t>nalizaremos las características y datos de interés de los jugadores de fútbol que contiene el video juego “FIFA 2021”, dicho análisis nos permitirá desarrollar un modelo de clasificación, en este caso si un jugador es bronce, plata u oro según sus características. </a:t>
            </a:r>
            <a:endParaRPr sz="16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6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s" sz="1600">
                <a:latin typeface="Arial"/>
                <a:ea typeface="Arial"/>
                <a:cs typeface="Arial"/>
                <a:sym typeface="Arial"/>
              </a:rPr>
              <a:t>La clasificación es en base al campo OVA el cual resume todas las calificaciones del jugador en un solo número, es decir que esta será nuestra variable Target.</a:t>
            </a:r>
            <a:endParaRPr sz="16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30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1300">
              <a:latin typeface="Arial"/>
              <a:ea typeface="Arial"/>
              <a:cs typeface="Arial"/>
              <a:sym typeface="Arial"/>
            </a:endParaRPr>
          </a:p>
          <a:p>
            <a:pPr indent="0" lvl="0" marL="0" rtl="0" algn="l">
              <a:spcBef>
                <a:spcPts val="0"/>
              </a:spcBef>
              <a:spcAft>
                <a:spcPts val="1600"/>
              </a:spcAft>
              <a:buClr>
                <a:schemeClr val="dk2"/>
              </a:buClr>
              <a:buSzPts val="1100"/>
              <a:buFont typeface="Arial"/>
              <a:buNone/>
            </a:pPr>
            <a:r>
              <a:t/>
            </a:r>
            <a:endParaRPr sz="1800">
              <a:solidFill>
                <a:srgbClr val="000000"/>
              </a:solidFill>
            </a:endParaRPr>
          </a:p>
        </p:txBody>
      </p:sp>
      <p:grpSp>
        <p:nvGrpSpPr>
          <p:cNvPr id="95" name="Google Shape;95;p16"/>
          <p:cNvGrpSpPr/>
          <p:nvPr/>
        </p:nvGrpSpPr>
        <p:grpSpPr>
          <a:xfrm>
            <a:off x="143" y="2413964"/>
            <a:ext cx="2445421" cy="2587056"/>
            <a:chOff x="6803275" y="395363"/>
            <a:chExt cx="2212050" cy="2537076"/>
          </a:xfrm>
        </p:grpSpPr>
        <p:pic>
          <p:nvPicPr>
            <p:cNvPr id="96" name="Google Shape;96;p1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97" name="Google Shape;97;p1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98" name="Google Shape;98;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s">
                  <a:solidFill>
                    <a:srgbClr val="3C78D8"/>
                  </a:solidFill>
                  <a:latin typeface="Raleway"/>
                  <a:ea typeface="Raleway"/>
                  <a:cs typeface="Raleway"/>
                  <a:sym typeface="Raleway"/>
                </a:rPr>
                <a:t>Motivación</a:t>
              </a:r>
              <a:endParaRPr b="1" sz="1500">
                <a:solidFill>
                  <a:srgbClr val="3C78D8"/>
                </a:solidFill>
                <a:latin typeface="Raleway"/>
                <a:ea typeface="Raleway"/>
                <a:cs typeface="Raleway"/>
                <a:sym typeface="Raleway"/>
              </a:endParaRPr>
            </a:p>
            <a:p>
              <a:pPr indent="0" lvl="0" marL="0" rtl="0" algn="l">
                <a:lnSpc>
                  <a:spcPct val="115000"/>
                </a:lnSpc>
                <a:spcBef>
                  <a:spcPts val="800"/>
                </a:spcBef>
                <a:spcAft>
                  <a:spcPts val="0"/>
                </a:spcAft>
                <a:buClr>
                  <a:schemeClr val="dk2"/>
                </a:buClr>
                <a:buSzPts val="1100"/>
                <a:buFont typeface="Arial"/>
                <a:buNone/>
              </a:pPr>
              <a:r>
                <a:rPr lang="es">
                  <a:solidFill>
                    <a:schemeClr val="dk2"/>
                  </a:solidFill>
                </a:rPr>
                <a:t>El uso en </a:t>
              </a:r>
              <a:r>
                <a:rPr lang="es">
                  <a:solidFill>
                    <a:schemeClr val="dk2"/>
                  </a:solidFill>
                </a:rPr>
                <a:t>empresas que desarrollen videojuegos, ya que si bien tomamos como base FIFA, el modelo podría adaptarse a otro tipo de juegos.</a:t>
              </a:r>
              <a:endParaRPr b="1" sz="1200">
                <a:solidFill>
                  <a:schemeClr val="dk1"/>
                </a:solidFill>
                <a:latin typeface="Raleway"/>
                <a:ea typeface="Raleway"/>
                <a:cs typeface="Raleway"/>
                <a:sym typeface="Rale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7"/>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3000">
                <a:solidFill>
                  <a:srgbClr val="3C78D8"/>
                </a:solidFill>
              </a:rPr>
              <a:t>Expectativas</a:t>
            </a:r>
            <a:endParaRPr b="1" sz="3000">
              <a:solidFill>
                <a:srgbClr val="3C78D8"/>
              </a:solidFill>
            </a:endParaRPr>
          </a:p>
          <a:p>
            <a:pPr indent="0" lvl="0" marL="0" rtl="0" algn="l">
              <a:lnSpc>
                <a:spcPct val="115000"/>
              </a:lnSpc>
              <a:spcBef>
                <a:spcPts val="1600"/>
              </a:spcBef>
              <a:spcAft>
                <a:spcPts val="0"/>
              </a:spcAft>
              <a:buNone/>
            </a:pPr>
            <a:r>
              <a:rPr lang="es" sz="1800"/>
              <a:t>Si la clasificación OVA es mayor o igual a 75 el jugador se clasifica como Oro, si está entre 65 y 74 es plata y si es menor a 65 es Bronce.</a:t>
            </a:r>
            <a:endParaRPr sz="1800"/>
          </a:p>
          <a:p>
            <a:pPr indent="0" lvl="0" marL="0" rtl="0" algn="l">
              <a:lnSpc>
                <a:spcPct val="115000"/>
              </a:lnSpc>
              <a:spcBef>
                <a:spcPts val="1600"/>
              </a:spcBef>
              <a:spcAft>
                <a:spcPts val="0"/>
              </a:spcAft>
              <a:buClr>
                <a:schemeClr val="dk2"/>
              </a:buClr>
              <a:buSzPts val="1100"/>
              <a:buFont typeface="Arial"/>
              <a:buNone/>
            </a:pPr>
            <a:r>
              <a:t/>
            </a:r>
            <a:endParaRPr sz="1800"/>
          </a:p>
          <a:p>
            <a:pPr indent="0" lvl="0" marL="0" rtl="0" algn="l">
              <a:lnSpc>
                <a:spcPct val="115000"/>
              </a:lnSpc>
              <a:spcBef>
                <a:spcPts val="0"/>
              </a:spcBef>
              <a:spcAft>
                <a:spcPts val="0"/>
              </a:spcAft>
              <a:buClr>
                <a:schemeClr val="dk2"/>
              </a:buClr>
              <a:buSzPts val="1100"/>
              <a:buFont typeface="Arial"/>
              <a:buNone/>
            </a:pPr>
            <a:r>
              <a:rPr lang="es" sz="1800"/>
              <a:t>Para definir las variables a utilizar, dividimos entre Jugadores y Arqueros, ya que poseen distintos datos de interés</a:t>
            </a:r>
            <a:r>
              <a:rPr lang="es" sz="1050">
                <a:latin typeface="Arial"/>
                <a:ea typeface="Arial"/>
                <a:cs typeface="Arial"/>
                <a:sym typeface="Arial"/>
              </a:rPr>
              <a:t>.</a:t>
            </a:r>
            <a:endParaRPr sz="1050">
              <a:latin typeface="Arial"/>
              <a:ea typeface="Arial"/>
              <a:cs typeface="Arial"/>
              <a:sym typeface="Arial"/>
            </a:endParaRPr>
          </a:p>
          <a:p>
            <a:pPr indent="0" lvl="0" marL="0" rtl="0" algn="l">
              <a:lnSpc>
                <a:spcPct val="115000"/>
              </a:lnSpc>
              <a:spcBef>
                <a:spcPts val="0"/>
              </a:spcBef>
              <a:spcAft>
                <a:spcPts val="1600"/>
              </a:spcAft>
              <a:buNone/>
            </a:pPr>
            <a:r>
              <a:t/>
            </a:r>
            <a:endParaRPr sz="1800"/>
          </a:p>
        </p:txBody>
      </p:sp>
      <p:pic>
        <p:nvPicPr>
          <p:cNvPr descr="Screen Shot 2015-11-19 at 11.48.18 PM.png" id="104" name="Google Shape;104;p17"/>
          <p:cNvPicPr preferRelativeResize="0"/>
          <p:nvPr/>
        </p:nvPicPr>
        <p:blipFill rotWithShape="1">
          <a:blip r:embed="rId3">
            <a:alphaModFix/>
          </a:blip>
          <a:srcRect b="0" l="26321" r="26321" t="0"/>
          <a:stretch/>
        </p:blipFill>
        <p:spPr>
          <a:xfrm>
            <a:off x="4572000" y="0"/>
            <a:ext cx="456720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6920"/>
          </a:srgbClr>
        </a:solidFill>
      </p:bgPr>
    </p:bg>
    <p:spTree>
      <p:nvGrpSpPr>
        <p:cNvPr id="108" name="Shape 108"/>
        <p:cNvGrpSpPr/>
        <p:nvPr/>
      </p:nvGrpSpPr>
      <p:grpSpPr>
        <a:xfrm>
          <a:off x="0" y="0"/>
          <a:ext cx="0" cy="0"/>
          <a:chOff x="0" y="0"/>
          <a:chExt cx="0" cy="0"/>
        </a:xfrm>
      </p:grpSpPr>
      <p:sp>
        <p:nvSpPr>
          <p:cNvPr id="109" name="Google Shape;109;p18"/>
          <p:cNvSpPr txBox="1"/>
          <p:nvPr/>
        </p:nvSpPr>
        <p:spPr>
          <a:xfrm>
            <a:off x="489100" y="662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s" sz="2800">
                <a:solidFill>
                  <a:srgbClr val="3D85C6"/>
                </a:solidFill>
                <a:latin typeface="Lato"/>
                <a:ea typeface="Lato"/>
                <a:cs typeface="Lato"/>
                <a:sym typeface="Lato"/>
              </a:rPr>
              <a:t>JUGADORES</a:t>
            </a:r>
            <a:endParaRPr/>
          </a:p>
        </p:txBody>
      </p:sp>
      <p:pic>
        <p:nvPicPr>
          <p:cNvPr id="110" name="Google Shape;110;p18"/>
          <p:cNvPicPr preferRelativeResize="0"/>
          <p:nvPr/>
        </p:nvPicPr>
        <p:blipFill rotWithShape="1">
          <a:blip r:embed="rId3">
            <a:alphaModFix/>
          </a:blip>
          <a:srcRect b="0" l="0" r="0" t="42630"/>
          <a:stretch/>
        </p:blipFill>
        <p:spPr>
          <a:xfrm>
            <a:off x="213850" y="1683100"/>
            <a:ext cx="8716299" cy="222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6920"/>
          </a:srgbClr>
        </a:solidFill>
      </p:bgPr>
    </p:bg>
    <p:spTree>
      <p:nvGrpSpPr>
        <p:cNvPr id="114" name="Shape 114"/>
        <p:cNvGrpSpPr/>
        <p:nvPr/>
      </p:nvGrpSpPr>
      <p:grpSpPr>
        <a:xfrm>
          <a:off x="0" y="0"/>
          <a:ext cx="0" cy="0"/>
          <a:chOff x="0" y="0"/>
          <a:chExt cx="0" cy="0"/>
        </a:xfrm>
      </p:grpSpPr>
      <p:sp>
        <p:nvSpPr>
          <p:cNvPr id="115" name="Google Shape;115;p19"/>
          <p:cNvSpPr txBox="1"/>
          <p:nvPr/>
        </p:nvSpPr>
        <p:spPr>
          <a:xfrm>
            <a:off x="489100" y="662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s" sz="2800">
                <a:solidFill>
                  <a:srgbClr val="3D85C6"/>
                </a:solidFill>
                <a:latin typeface="Lato"/>
                <a:ea typeface="Lato"/>
                <a:cs typeface="Lato"/>
                <a:sym typeface="Lato"/>
              </a:rPr>
              <a:t>ARQUEROS</a:t>
            </a:r>
            <a:endParaRPr/>
          </a:p>
        </p:txBody>
      </p:sp>
      <p:pic>
        <p:nvPicPr>
          <p:cNvPr id="116" name="Google Shape;116;p19"/>
          <p:cNvPicPr preferRelativeResize="0"/>
          <p:nvPr/>
        </p:nvPicPr>
        <p:blipFill rotWithShape="1">
          <a:blip r:embed="rId3">
            <a:alphaModFix/>
          </a:blip>
          <a:srcRect b="0" l="0" r="0" t="44858"/>
          <a:stretch/>
        </p:blipFill>
        <p:spPr>
          <a:xfrm>
            <a:off x="170188" y="1746225"/>
            <a:ext cx="8803625" cy="213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3">
            <a:alphaModFix amt="45000"/>
          </a:blip>
          <a:srcRect b="5329" l="0" r="11111" t="0"/>
          <a:stretch/>
        </p:blipFill>
        <p:spPr>
          <a:xfrm>
            <a:off x="0" y="0"/>
            <a:ext cx="9144000" cy="5143500"/>
          </a:xfrm>
          <a:prstGeom prst="rect">
            <a:avLst/>
          </a:prstGeom>
          <a:noFill/>
          <a:ln>
            <a:noFill/>
          </a:ln>
        </p:spPr>
      </p:pic>
      <p:sp>
        <p:nvSpPr>
          <p:cNvPr id="122" name="Google Shape;122;p20"/>
          <p:cNvSpPr txBox="1"/>
          <p:nvPr>
            <p:ph type="title"/>
          </p:nvPr>
        </p:nvSpPr>
        <p:spPr>
          <a:xfrm>
            <a:off x="267325" y="2"/>
            <a:ext cx="6244200" cy="48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200">
                <a:solidFill>
                  <a:srgbClr val="3C78D8"/>
                </a:solidFill>
              </a:rPr>
              <a:t>Hipótesis- Preguntas de interés</a:t>
            </a:r>
            <a:endParaRPr sz="4200">
              <a:solidFill>
                <a:srgbClr val="3C78D8"/>
              </a:solidFill>
            </a:endParaRPr>
          </a:p>
          <a:p>
            <a:pPr indent="0" lvl="0" marL="0" rtl="0" algn="l">
              <a:lnSpc>
                <a:spcPct val="115000"/>
              </a:lnSpc>
              <a:spcBef>
                <a:spcPts val="1000"/>
              </a:spcBef>
              <a:spcAft>
                <a:spcPts val="0"/>
              </a:spcAft>
              <a:buNone/>
            </a:pPr>
            <a:r>
              <a:rPr b="0" lang="es" sz="1700"/>
              <a:t>¿Qué características o combinación de ellas, son determinantes a la hora de clasificar a un jugador en Oro, Bronce o Plata?</a:t>
            </a:r>
            <a:endParaRPr b="0" sz="1700"/>
          </a:p>
          <a:p>
            <a:pPr indent="0" lvl="0" marL="0" rtl="0" algn="l">
              <a:lnSpc>
                <a:spcPct val="115000"/>
              </a:lnSpc>
              <a:spcBef>
                <a:spcPts val="0"/>
              </a:spcBef>
              <a:spcAft>
                <a:spcPts val="0"/>
              </a:spcAft>
              <a:buNone/>
            </a:pPr>
            <a:r>
              <a:t/>
            </a:r>
            <a:endParaRPr b="0" sz="1700"/>
          </a:p>
          <a:p>
            <a:pPr indent="0" lvl="0" marL="0" rtl="0" algn="l">
              <a:lnSpc>
                <a:spcPct val="115000"/>
              </a:lnSpc>
              <a:spcBef>
                <a:spcPts val="0"/>
              </a:spcBef>
              <a:spcAft>
                <a:spcPts val="0"/>
              </a:spcAft>
              <a:buNone/>
            </a:pPr>
            <a:r>
              <a:rPr b="0" lang="es" sz="1700"/>
              <a:t>¿Hay otras variables de interés que influyen en la clasificación?, como por ejemplo la nacionalidad?</a:t>
            </a:r>
            <a:endParaRPr b="0" sz="1700"/>
          </a:p>
          <a:p>
            <a:pPr indent="0" lvl="0" marL="0" rtl="0" algn="l">
              <a:lnSpc>
                <a:spcPct val="115000"/>
              </a:lnSpc>
              <a:spcBef>
                <a:spcPts val="0"/>
              </a:spcBef>
              <a:spcAft>
                <a:spcPts val="0"/>
              </a:spcAft>
              <a:buNone/>
            </a:pPr>
            <a:r>
              <a:t/>
            </a:r>
            <a:endParaRPr b="0" sz="1700"/>
          </a:p>
          <a:p>
            <a:pPr indent="0" lvl="0" marL="0" rtl="0" algn="l">
              <a:lnSpc>
                <a:spcPct val="115000"/>
              </a:lnSpc>
              <a:spcBef>
                <a:spcPts val="0"/>
              </a:spcBef>
              <a:spcAft>
                <a:spcPts val="0"/>
              </a:spcAft>
              <a:buNone/>
            </a:pPr>
            <a:r>
              <a:rPr b="0" lang="es" sz="1700"/>
              <a:t>¿El precio del jugador, tiene una relación directa con su categoría?</a:t>
            </a:r>
            <a:endParaRPr b="0" sz="1700"/>
          </a:p>
          <a:p>
            <a:pPr indent="0" lvl="0" marL="0" rtl="0" algn="l">
              <a:lnSpc>
                <a:spcPct val="115000"/>
              </a:lnSpc>
              <a:spcBef>
                <a:spcPts val="0"/>
              </a:spcBef>
              <a:spcAft>
                <a:spcPts val="0"/>
              </a:spcAft>
              <a:buNone/>
            </a:pPr>
            <a:r>
              <a:t/>
            </a:r>
            <a:endParaRPr b="0" sz="2100"/>
          </a:p>
          <a:p>
            <a:pPr indent="0" lvl="0" marL="0" rtl="0" algn="l">
              <a:lnSpc>
                <a:spcPct val="115000"/>
              </a:lnSpc>
              <a:spcBef>
                <a:spcPts val="0"/>
              </a:spcBef>
              <a:spcAft>
                <a:spcPts val="1000"/>
              </a:spcAft>
              <a:buNone/>
            </a:pPr>
            <a:r>
              <a:t/>
            </a:r>
            <a:endParaRPr sz="2400" u="sng">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76920"/>
          </a:srgbClr>
        </a:solidFill>
      </p:bgPr>
    </p:bg>
    <p:spTree>
      <p:nvGrpSpPr>
        <p:cNvPr id="126" name="Shape 126"/>
        <p:cNvGrpSpPr/>
        <p:nvPr/>
      </p:nvGrpSpPr>
      <p:grpSpPr>
        <a:xfrm>
          <a:off x="0" y="0"/>
          <a:ext cx="0" cy="0"/>
          <a:chOff x="0" y="0"/>
          <a:chExt cx="0" cy="0"/>
        </a:xfrm>
      </p:grpSpPr>
      <p:sp>
        <p:nvSpPr>
          <p:cNvPr id="127" name="Google Shape;127;p21"/>
          <p:cNvSpPr txBox="1"/>
          <p:nvPr>
            <p:ph type="title"/>
          </p:nvPr>
        </p:nvSpPr>
        <p:spPr>
          <a:xfrm>
            <a:off x="298875" y="270375"/>
            <a:ext cx="5444100" cy="45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s" sz="1500"/>
              <a:t>Si bien la base original contiene 17.125 registros y 107, columnas, para desarrollar nuestro modelo, será necesaria una significativa menor cantidad de columnas. En principio tomamos 60 columnas, para luego ir definiendo si se pueden usar aún menos. </a:t>
            </a:r>
            <a:endParaRPr b="0" sz="1500"/>
          </a:p>
          <a:p>
            <a:pPr indent="0" lvl="0" marL="0" rtl="0" algn="l">
              <a:lnSpc>
                <a:spcPct val="115000"/>
              </a:lnSpc>
              <a:spcBef>
                <a:spcPts val="0"/>
              </a:spcBef>
              <a:spcAft>
                <a:spcPts val="0"/>
              </a:spcAft>
              <a:buNone/>
            </a:pPr>
            <a:r>
              <a:t/>
            </a:r>
            <a:endParaRPr b="0" sz="1500"/>
          </a:p>
          <a:p>
            <a:pPr indent="0" lvl="0" marL="0" rtl="0" algn="l">
              <a:lnSpc>
                <a:spcPct val="115000"/>
              </a:lnSpc>
              <a:spcBef>
                <a:spcPts val="0"/>
              </a:spcBef>
              <a:spcAft>
                <a:spcPts val="0"/>
              </a:spcAft>
              <a:buNone/>
            </a:pPr>
            <a:r>
              <a:rPr b="0" lang="es" sz="1500"/>
              <a:t>Inicialmente podemos ver que el total de estadísticas o quien tiene mayor cantidad de estadísticas, no es necesariamente el de mayor RW, por lo que no es lineal la asignación de categoría.</a:t>
            </a:r>
            <a:endParaRPr b="0" sz="1500"/>
          </a:p>
          <a:p>
            <a:pPr indent="0" lvl="0" marL="0" rtl="0" algn="l">
              <a:lnSpc>
                <a:spcPct val="115000"/>
              </a:lnSpc>
              <a:spcBef>
                <a:spcPts val="0"/>
              </a:spcBef>
              <a:spcAft>
                <a:spcPts val="0"/>
              </a:spcAft>
              <a:buNone/>
            </a:pPr>
            <a:r>
              <a:t/>
            </a:r>
            <a:endParaRPr b="0" sz="1500"/>
          </a:p>
          <a:p>
            <a:pPr indent="0" lvl="0" marL="0" rtl="0" algn="l">
              <a:lnSpc>
                <a:spcPct val="115000"/>
              </a:lnSpc>
              <a:spcBef>
                <a:spcPts val="0"/>
              </a:spcBef>
              <a:spcAft>
                <a:spcPts val="0"/>
              </a:spcAft>
              <a:buNone/>
            </a:pPr>
            <a:r>
              <a:rPr b="0" lang="es" sz="1500"/>
              <a:t>Definimos el puntaje (target), necesario para categorizar. </a:t>
            </a:r>
            <a:endParaRPr b="0" sz="1500"/>
          </a:p>
          <a:p>
            <a:pPr indent="0" lvl="0" marL="0" rtl="0" algn="l">
              <a:lnSpc>
                <a:spcPct val="115000"/>
              </a:lnSpc>
              <a:spcBef>
                <a:spcPts val="0"/>
              </a:spcBef>
              <a:spcAft>
                <a:spcPts val="0"/>
              </a:spcAft>
              <a:buNone/>
            </a:pPr>
            <a:r>
              <a:t/>
            </a:r>
            <a:endParaRPr b="0" sz="1500"/>
          </a:p>
          <a:p>
            <a:pPr indent="0" lvl="0" marL="0" rtl="0" algn="l">
              <a:lnSpc>
                <a:spcPct val="115000"/>
              </a:lnSpc>
              <a:spcBef>
                <a:spcPts val="0"/>
              </a:spcBef>
              <a:spcAft>
                <a:spcPts val="0"/>
              </a:spcAft>
              <a:buNone/>
            </a:pPr>
            <a:r>
              <a:rPr b="0" lang="es" sz="1500"/>
              <a:t>El objetivo es que ingresando cierta cantidad de datos, el modelos me determine a que categoría será asignado el jugador. </a:t>
            </a:r>
            <a:endParaRPr b="0" sz="1500"/>
          </a:p>
          <a:p>
            <a:pPr indent="0" lvl="0" marL="0" rtl="0" algn="l">
              <a:spcBef>
                <a:spcPts val="0"/>
              </a:spcBef>
              <a:spcAft>
                <a:spcPts val="1600"/>
              </a:spcAft>
              <a:buNone/>
            </a:pPr>
            <a:r>
              <a:t/>
            </a:r>
            <a:endParaRPr/>
          </a:p>
        </p:txBody>
      </p:sp>
      <p:pic>
        <p:nvPicPr>
          <p:cNvPr id="128" name="Google Shape;128;p21"/>
          <p:cNvPicPr preferRelativeResize="0"/>
          <p:nvPr/>
        </p:nvPicPr>
        <p:blipFill>
          <a:blip r:embed="rId3">
            <a:alphaModFix/>
          </a:blip>
          <a:stretch>
            <a:fillRect/>
          </a:stretch>
        </p:blipFill>
        <p:spPr>
          <a:xfrm>
            <a:off x="6107650" y="3701822"/>
            <a:ext cx="2641875" cy="107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